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20"/>
  </p:notesMasterIdLst>
  <p:handoutMasterIdLst>
    <p:handoutMasterId r:id="rId21"/>
  </p:handoutMasterIdLst>
  <p:sldIdLst>
    <p:sldId id="256" r:id="rId5"/>
    <p:sldId id="261" r:id="rId6"/>
    <p:sldId id="258" r:id="rId7"/>
    <p:sldId id="259" r:id="rId8"/>
    <p:sldId id="262" r:id="rId9"/>
    <p:sldId id="269" r:id="rId10"/>
    <p:sldId id="263" r:id="rId11"/>
    <p:sldId id="264" r:id="rId12"/>
    <p:sldId id="265" r:id="rId13"/>
    <p:sldId id="266" r:id="rId14"/>
    <p:sldId id="267" r:id="rId15"/>
    <p:sldId id="271" r:id="rId16"/>
    <p:sldId id="268" r:id="rId17"/>
    <p:sldId id="270" r:id="rId18"/>
    <p:sldId id="260" r:id="rId19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8" autoAdjust="0"/>
    <p:restoredTop sz="94648" autoAdjust="0"/>
  </p:normalViewPr>
  <p:slideViewPr>
    <p:cSldViewPr snapToGrid="0">
      <p:cViewPr varScale="1">
        <p:scale>
          <a:sx n="74" d="100"/>
          <a:sy n="74" d="100"/>
        </p:scale>
        <p:origin x="17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6957B284-434F-4737-87F6-3C1E78FB2C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C727AB7-3970-4FE4-A134-9D1EEE3EADD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FB8E98-EB83-4166-8CDF-F8D5CC97446D}" type="datetimeFigureOut">
              <a:rPr lang="es-ES" smtClean="0"/>
              <a:t>01/03/2022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0C17C43-A4DD-44E5-B373-511461F876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99C40B9-1970-4F62-BE22-5883A05E9A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5CBA8-3118-4264-9DB3-F09EDF8E11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37989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59F1FC-52BF-40A0-B8CD-E5DB9AB207F2}" type="datetimeFigureOut">
              <a:rPr lang="es-ES" noProof="0" smtClean="0"/>
              <a:t>01/03/2022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Editar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6CC092-CABA-48D0-B3F7-B535EA5228F9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33446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C092-CABA-48D0-B3F7-B535EA5228F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7959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C092-CABA-48D0-B3F7-B535EA5228F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711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C092-CABA-48D0-B3F7-B535EA5228F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6694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C092-CABA-48D0-B3F7-B535EA5228F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8941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C092-CABA-48D0-B3F7-B535EA5228F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350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C092-CABA-48D0-B3F7-B535EA5228F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0617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C092-CABA-48D0-B3F7-B535EA5228F9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9435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7F3AD093-6935-4E25-8E83-BEC3D2E3622E}" type="datetime1">
              <a:rPr lang="es-ES" noProof="0" smtClean="0"/>
              <a:t>01/03/2022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FE6873-B7CD-47F1-B4BA-70026F4A4FD4}" type="datetime1">
              <a:rPr lang="es-ES" noProof="0" smtClean="0"/>
              <a:t>01/03/2022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del título principal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6AA1814-B970-47C5-B4E1-BCA0D77E15F3}" type="datetime1">
              <a:rPr lang="es-ES" noProof="0" smtClean="0"/>
              <a:t>01/03/2022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CF8AC2-1C52-4F78-88EE-331D670B19A5}" type="datetime1">
              <a:rPr lang="es-ES" noProof="0" smtClean="0"/>
              <a:t>01/03/2022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FE6CF4E9-F423-4970-91B6-143DF72FA056}" type="datetime1">
              <a:rPr lang="es-ES" noProof="0" smtClean="0"/>
              <a:t>01/03/2022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3955445-6089-478A-9DA1-4738AC4A8C11}" type="datetime1">
              <a:rPr lang="es-ES" noProof="0" smtClean="0"/>
              <a:t>01/03/2022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2D574B-5FDE-4FDF-8F45-99828D8C688F}" type="datetime1">
              <a:rPr lang="es-ES" noProof="0" smtClean="0"/>
              <a:t>01/03/2022</a:t>
            </a:fld>
            <a:endParaRPr lang="es-ES" noProof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9631C6-D8ED-4343-819F-B7AEF7D4E056}" type="datetime1">
              <a:rPr lang="es-ES" noProof="0" smtClean="0"/>
              <a:t>01/03/2022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7" name="Rectángulo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6FA238-7AE4-47C1-BF2A-706B9C8FFAA8}" type="datetime1">
              <a:rPr lang="es-ES" noProof="0" smtClean="0"/>
              <a:t>01/03/2022</a:t>
            </a:fld>
            <a:endParaRPr lang="es-ES" noProof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E6D5EDF-0088-49D6-AAFA-F513F5E3B893}" type="datetime1">
              <a:rPr lang="es-ES" noProof="0" smtClean="0"/>
              <a:t>01/03/2022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2E0ACB-2DC9-41EC-A846-D82D047DE411}" type="datetime1">
              <a:rPr lang="es-ES" noProof="0" smtClean="0"/>
              <a:t>01/03/2022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8DB00A2C-96CA-430C-81E9-81B790CC7C63}" type="datetime1">
              <a:rPr lang="es-ES" noProof="0" smtClean="0"/>
              <a:t>01/03/2022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Rectángu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ángulo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7" name="Imagen 6" descr="Conexiones digitale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-18023" y="0"/>
            <a:ext cx="12191980" cy="685799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534" y="4313208"/>
            <a:ext cx="11544183" cy="1096107"/>
          </a:xfrm>
        </p:spPr>
        <p:txBody>
          <a:bodyPr rtlCol="0">
            <a:noAutofit/>
          </a:bodyPr>
          <a:lstStyle/>
          <a:p>
            <a:pPr algn="ctr" rtl="0"/>
            <a:r>
              <a:rPr lang="es-ES" sz="4500" dirty="0">
                <a:solidFill>
                  <a:schemeClr val="bg1"/>
                </a:solidFill>
              </a:rPr>
              <a:t>XML    Y   JASON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6717" y="5673328"/>
            <a:ext cx="10993546" cy="628757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s-ES" dirty="0">
                <a:solidFill>
                  <a:srgbClr val="7CEBFF"/>
                </a:solidFill>
              </a:rPr>
              <a:t>Juan José Roca León</a:t>
            </a:r>
          </a:p>
          <a:p>
            <a:pPr rtl="0"/>
            <a:r>
              <a:rPr lang="es-ES" dirty="0">
                <a:solidFill>
                  <a:srgbClr val="7CEBFF"/>
                </a:solidFill>
              </a:rPr>
              <a:t>Galia Paola Uriona Larraín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VALORES JSON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/>
              <a:t>Deben ser uno de los siguientes, escritos con comillas dobles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 </a:t>
            </a:r>
            <a:r>
              <a:rPr lang="es-MX" dirty="0" smtClean="0"/>
              <a:t>Cadena </a:t>
            </a:r>
            <a:endParaRPr lang="es-MX" dirty="0"/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Número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Objeto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Matriz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Booleano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Nulo</a:t>
            </a: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075" y="2517997"/>
            <a:ext cx="5422900" cy="3052318"/>
          </a:xfrm>
        </p:spPr>
      </p:pic>
    </p:spTree>
    <p:extLst>
      <p:ext uri="{BB962C8B-B14F-4D97-AF65-F5344CB8AC3E}">
        <p14:creationId xmlns:p14="http://schemas.microsoft.com/office/powerpoint/2010/main" val="341805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JSON frente a </a:t>
            </a:r>
            <a:r>
              <a:rPr lang="es-MX" dirty="0" err="1"/>
              <a:t>xml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4057" y="1982889"/>
            <a:ext cx="5087075" cy="536005"/>
          </a:xfrm>
        </p:spPr>
        <p:txBody>
          <a:bodyPr/>
          <a:lstStyle/>
          <a:p>
            <a:r>
              <a:rPr lang="es-MX" dirty="0"/>
              <a:t>JSON</a:t>
            </a:r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3870" t="7183" r="31304" b="62027"/>
          <a:stretch/>
        </p:blipFill>
        <p:spPr>
          <a:xfrm>
            <a:off x="5921131" y="2783793"/>
            <a:ext cx="5689677" cy="2464080"/>
          </a:xfrm>
          <a:prstGeom prst="rect">
            <a:avLst/>
          </a:prstGeom>
        </p:spPr>
      </p:pic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523736" y="1982889"/>
            <a:ext cx="5087073" cy="553373"/>
          </a:xfrm>
        </p:spPr>
        <p:txBody>
          <a:bodyPr/>
          <a:lstStyle/>
          <a:p>
            <a:r>
              <a:rPr lang="es-MX" dirty="0"/>
              <a:t>XML</a:t>
            </a:r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23666" t="7628" r="26617" b="16666"/>
          <a:stretch/>
        </p:blipFill>
        <p:spPr>
          <a:xfrm>
            <a:off x="834057" y="2783793"/>
            <a:ext cx="4567283" cy="370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75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ANÁLISIS DE JSON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4057" y="1982889"/>
            <a:ext cx="5087075" cy="536005"/>
          </a:xfrm>
        </p:spPr>
        <p:txBody>
          <a:bodyPr/>
          <a:lstStyle/>
          <a:p>
            <a:r>
              <a:rPr lang="es-MX" dirty="0" smtClean="0"/>
              <a:t>JSON.parse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523736" y="1982889"/>
            <a:ext cx="5087073" cy="553373"/>
          </a:xfrm>
        </p:spPr>
        <p:txBody>
          <a:bodyPr/>
          <a:lstStyle/>
          <a:p>
            <a:r>
              <a:rPr lang="es-MX" dirty="0" smtClean="0"/>
              <a:t>JSON.stirngify</a:t>
            </a:r>
            <a:endParaRPr lang="es-MX" dirty="0"/>
          </a:p>
        </p:txBody>
      </p:sp>
      <p:sp>
        <p:nvSpPr>
          <p:cNvPr id="4" name="Marcador de contenido 3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s-MX" dirty="0" smtClean="0"/>
              <a:t>Cuando se envía datos de la parte del servidor web</a:t>
            </a:r>
          </a:p>
          <a:p>
            <a:r>
              <a:rPr lang="es-MX" dirty="0" smtClean="0"/>
              <a:t>Función convierte un objeto de JavaScript en cadena</a:t>
            </a:r>
            <a:endParaRPr lang="es-MX" dirty="0"/>
          </a:p>
        </p:txBody>
      </p:sp>
      <p:sp>
        <p:nvSpPr>
          <p:cNvPr id="10" name="Marcador de contenido 9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1671827"/>
          </a:xfrm>
        </p:spPr>
        <p:txBody>
          <a:bodyPr>
            <a:normAutofit/>
          </a:bodyPr>
          <a:lstStyle/>
          <a:p>
            <a:r>
              <a:rPr lang="es-MX" dirty="0" smtClean="0"/>
              <a:t>Cuando se recibe datos de la parte del cliente</a:t>
            </a:r>
          </a:p>
          <a:p>
            <a:r>
              <a:rPr lang="es-MX" dirty="0" smtClean="0"/>
              <a:t>Función de JavaScript en la que convertimos texto de JSON en objeto de JavaScript</a:t>
            </a:r>
          </a:p>
          <a:p>
            <a:endParaRPr lang="es-MX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2"/>
          <a:srcRect l="2865" t="39622" r="34497" b="48814"/>
          <a:stretch/>
        </p:blipFill>
        <p:spPr>
          <a:xfrm>
            <a:off x="607880" y="4270075"/>
            <a:ext cx="5419011" cy="73496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3"/>
          <a:srcRect l="2874" t="45951" r="69531" b="45764"/>
          <a:stretch/>
        </p:blipFill>
        <p:spPr>
          <a:xfrm>
            <a:off x="6755047" y="4211427"/>
            <a:ext cx="5046580" cy="85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2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739" t="11338" r="31587" b="8014"/>
          <a:stretch/>
        </p:blipFill>
        <p:spPr>
          <a:xfrm>
            <a:off x="448573" y="750499"/>
            <a:ext cx="4666891" cy="4177878"/>
          </a:xfrm>
          <a:prstGeom prst="rect">
            <a:avLst/>
          </a:prstGeom>
        </p:spPr>
      </p:pic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60718" y="5322681"/>
            <a:ext cx="11093570" cy="689515"/>
          </a:xfrm>
        </p:spPr>
        <p:txBody>
          <a:bodyPr>
            <a:normAutofit/>
          </a:bodyPr>
          <a:lstStyle/>
          <a:p>
            <a:r>
              <a:rPr lang="es-MX" sz="2800" dirty="0" smtClean="0"/>
              <a:t>EJEMPLO DE INTERCAMBIO DE DATOS CON JSON, PHP, JS</a:t>
            </a:r>
            <a:endParaRPr lang="es-MX" sz="28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17977" t="9159" r="37023" b="31295"/>
          <a:stretch/>
        </p:blipFill>
        <p:spPr>
          <a:xfrm>
            <a:off x="5981015" y="750500"/>
            <a:ext cx="5612888" cy="417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0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60718" y="5322681"/>
            <a:ext cx="11093570" cy="689515"/>
          </a:xfrm>
        </p:spPr>
        <p:txBody>
          <a:bodyPr>
            <a:normAutofit/>
          </a:bodyPr>
          <a:lstStyle/>
          <a:p>
            <a:r>
              <a:rPr lang="es-MX" sz="2800" dirty="0" smtClean="0"/>
              <a:t>EJEMPLO DE INTERCAMBIO DE DATOS CON JSON, PHP, JS</a:t>
            </a:r>
            <a:endParaRPr lang="es-MX" sz="2800" dirty="0"/>
          </a:p>
        </p:txBody>
      </p:sp>
      <p:pic>
        <p:nvPicPr>
          <p:cNvPr id="3" name="Marcador de contenido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671" t="6970" r="31817" b="9446"/>
          <a:stretch/>
        </p:blipFill>
        <p:spPr>
          <a:xfrm>
            <a:off x="646979" y="698738"/>
            <a:ext cx="4641013" cy="43198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t="12697" r="54352" b="72891"/>
          <a:stretch/>
        </p:blipFill>
        <p:spPr>
          <a:xfrm>
            <a:off x="6638878" y="2858657"/>
            <a:ext cx="4808375" cy="853952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7280694" y="1604514"/>
            <a:ext cx="3899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Esto ya es un objeto JSON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8266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ángulo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5" name="Imagen 4" descr="Números digitale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es-ES">
                <a:solidFill>
                  <a:srgbClr val="FFFFFF"/>
                </a:solidFill>
              </a:rPr>
              <a:t>Gracias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ángulo 21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es-ES" dirty="0">
                <a:solidFill>
                  <a:srgbClr val="FFFEFF"/>
                </a:solidFill>
              </a:rPr>
              <a:t>¿ QUÉ ES XML?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630972" y="3876894"/>
            <a:ext cx="1996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XML</a:t>
            </a:r>
          </a:p>
        </p:txBody>
      </p:sp>
      <p:sp>
        <p:nvSpPr>
          <p:cNvPr id="9" name="Rectángulo redondeado 8"/>
          <p:cNvSpPr/>
          <p:nvPr/>
        </p:nvSpPr>
        <p:spPr>
          <a:xfrm>
            <a:off x="3890513" y="1045827"/>
            <a:ext cx="7953556" cy="32003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s-MX" dirty="0"/>
              <a:t>Lenguaje de marcado similar a HTML. (Lenguaje de Marcado Extensible). Utilizado para distribuir datos en internet.</a:t>
            </a:r>
          </a:p>
          <a:p>
            <a:pPr algn="ctr">
              <a:lnSpc>
                <a:spcPct val="150000"/>
              </a:lnSpc>
            </a:pPr>
            <a:r>
              <a:rPr lang="es-MX" dirty="0"/>
              <a:t>Herramienta independiente de software y hardware para almacenar transportar datos.  Diseñado para ser autodescriptivo.</a:t>
            </a:r>
          </a:p>
          <a:p>
            <a:pPr algn="ctr">
              <a:lnSpc>
                <a:spcPct val="150000"/>
              </a:lnSpc>
            </a:pPr>
            <a:r>
              <a:rPr lang="es-MX" i="1" dirty="0"/>
              <a:t>XML NO HACE NADA, ES SOLO INFORMACION ENVUELTA EN ETIQUETAS</a:t>
            </a:r>
          </a:p>
        </p:txBody>
      </p:sp>
      <p:pic>
        <p:nvPicPr>
          <p:cNvPr id="11" name="Marcador de contenido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22" y="560820"/>
            <a:ext cx="3159269" cy="2898630"/>
          </a:xfrm>
        </p:spPr>
      </p:pic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52007" cy="1086442"/>
          </a:xfrm>
        </p:spPr>
        <p:txBody>
          <a:bodyPr rtlCol="0"/>
          <a:lstStyle/>
          <a:p>
            <a:pPr rtl="0"/>
            <a:r>
              <a:rPr lang="es-ES" dirty="0"/>
              <a:t>¿ CUÁL ES LA DIFERENCIA ENTRE XML Y HTML?</a:t>
            </a:r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38559585"/>
              </p:ext>
            </p:extLst>
          </p:nvPr>
        </p:nvGraphicFramePr>
        <p:xfrm>
          <a:off x="581024" y="2227262"/>
          <a:ext cx="11153775" cy="4287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5">
                  <a:extLst>
                    <a:ext uri="{9D8B030D-6E8A-4147-A177-3AD203B41FA5}">
                      <a16:colId xmlns:a16="http://schemas.microsoft.com/office/drawing/2014/main" val="2285802308"/>
                    </a:ext>
                  </a:extLst>
                </a:gridCol>
                <a:gridCol w="3717925">
                  <a:extLst>
                    <a:ext uri="{9D8B030D-6E8A-4147-A177-3AD203B41FA5}">
                      <a16:colId xmlns:a16="http://schemas.microsoft.com/office/drawing/2014/main" val="2721933276"/>
                    </a:ext>
                  </a:extLst>
                </a:gridCol>
                <a:gridCol w="3717925">
                  <a:extLst>
                    <a:ext uri="{9D8B030D-6E8A-4147-A177-3AD203B41FA5}">
                      <a16:colId xmlns:a16="http://schemas.microsoft.com/office/drawing/2014/main" val="713371132"/>
                    </a:ext>
                  </a:extLst>
                </a:gridCol>
              </a:tblGrid>
              <a:tr h="367095">
                <a:tc>
                  <a:txBody>
                    <a:bodyPr/>
                    <a:lstStyle/>
                    <a:p>
                      <a:r>
                        <a:rPr lang="en-US" dirty="0"/>
                        <a:t>Bases para la comparación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XML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HTML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846386"/>
                  </a:ext>
                </a:extLst>
              </a:tr>
              <a:tr h="362840">
                <a:tc>
                  <a:txBody>
                    <a:bodyPr/>
                    <a:lstStyle/>
                    <a:p>
                      <a:r>
                        <a:rPr lang="en-US" sz="1600" dirty="0"/>
                        <a:t>Se expande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Lenguaje de </a:t>
                      </a:r>
                      <a:r>
                        <a:rPr lang="en-US" sz="1600" dirty="0" err="1"/>
                        <a:t>marcado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smtClean="0"/>
                        <a:t>extensible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Lenguaje</a:t>
                      </a:r>
                      <a:r>
                        <a:rPr lang="en-US" sz="1600" dirty="0" smtClean="0"/>
                        <a:t> de </a:t>
                      </a:r>
                      <a:r>
                        <a:rPr lang="en-US" sz="1600" dirty="0" err="1" smtClean="0"/>
                        <a:t>marcado</a:t>
                      </a:r>
                      <a:r>
                        <a:rPr lang="en-US" sz="1600" dirty="0" smtClean="0"/>
                        <a:t> de </a:t>
                      </a:r>
                      <a:r>
                        <a:rPr lang="en-US" sz="1600" dirty="0" err="1" smtClean="0"/>
                        <a:t>hipertexto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7578737"/>
                  </a:ext>
                </a:extLst>
              </a:tr>
              <a:tr h="581234">
                <a:tc>
                  <a:txBody>
                    <a:bodyPr/>
                    <a:lstStyle/>
                    <a:p>
                      <a:r>
                        <a:rPr lang="en-US" sz="1600" dirty="0"/>
                        <a:t>BASIC </a:t>
                      </a:r>
                      <a:br>
                        <a:rPr lang="en-US" sz="1600" dirty="0"/>
                      </a:b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600"/>
                        <a:t>Proporciona un marco para especificar lenguajes de marcas.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HTML es un lenguaje de marcado predefinido.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1926160"/>
                  </a:ext>
                </a:extLst>
              </a:tr>
              <a:tr h="581234">
                <a:tc>
                  <a:txBody>
                    <a:bodyPr/>
                    <a:lstStyle/>
                    <a:p>
                      <a:r>
                        <a:rPr lang="en-US" sz="1600" dirty="0"/>
                        <a:t>Estructural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Información 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Previsto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 contiene información estructural.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212439"/>
                  </a:ext>
                </a:extLst>
              </a:tr>
              <a:tr h="362840">
                <a:tc>
                  <a:txBody>
                    <a:bodyPr/>
                    <a:lstStyle/>
                    <a:p>
                      <a:r>
                        <a:rPr lang="en-US" sz="1600"/>
                        <a:t>Tipo de idioma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Distingue mayúsculas y minúsculas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Caso insensible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790715"/>
                  </a:ext>
                </a:extLst>
              </a:tr>
              <a:tr h="362840">
                <a:tc>
                  <a:txBody>
                    <a:bodyPr/>
                    <a:lstStyle/>
                    <a:p>
                      <a:r>
                        <a:rPr lang="en-US" sz="1600" dirty="0"/>
                        <a:t>Finalidad del lenguaje.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Transferencia de información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Presentación de los datos.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7711619"/>
                  </a:ext>
                </a:extLst>
              </a:tr>
              <a:tr h="362840">
                <a:tc>
                  <a:txBody>
                    <a:bodyPr/>
                    <a:lstStyle/>
                    <a:p>
                      <a:r>
                        <a:rPr lang="en-US" sz="1600"/>
                        <a:t>Los errores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No permitido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600"/>
                        <a:t>Pequeños errores pueden ser ignorados.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087514"/>
                  </a:ext>
                </a:extLst>
              </a:tr>
              <a:tr h="362840">
                <a:tc>
                  <a:txBody>
                    <a:bodyPr/>
                    <a:lstStyle/>
                    <a:p>
                      <a:r>
                        <a:rPr lang="en-US" sz="1600"/>
                        <a:t>Espacio en blanco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Puede ser conservado.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600"/>
                        <a:t>No conserva espacios en blanco.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7713214"/>
                  </a:ext>
                </a:extLst>
              </a:tr>
              <a:tr h="581234">
                <a:tc>
                  <a:txBody>
                    <a:bodyPr/>
                    <a:lstStyle/>
                    <a:p>
                      <a:r>
                        <a:rPr lang="en-US" sz="1600"/>
                        <a:t>Etiquetas de cierre </a:t>
                      </a:r>
                      <a:br>
                        <a:rPr lang="en-US" sz="1600"/>
                      </a:b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600"/>
                        <a:t>Obligatorio utilizar etiquetas de cierre.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Las etiquetas de cierre son opcionales.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3160283"/>
                  </a:ext>
                </a:extLst>
              </a:tr>
              <a:tr h="362840">
                <a:tc>
                  <a:txBody>
                    <a:bodyPr/>
                    <a:lstStyle/>
                    <a:p>
                      <a:r>
                        <a:rPr lang="en-US" sz="1600"/>
                        <a:t>Anidamiento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Debe hacerse correctamente.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 tiene mucho valor.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3986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ángulo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pic>
        <p:nvPicPr>
          <p:cNvPr id="8" name="Marcador de posición de contenido 4" descr="Números digitale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3220" y="114310"/>
            <a:ext cx="11988780" cy="6743690"/>
          </a:xfrm>
          <a:prstGeom prst="rect">
            <a:avLst/>
          </a:prstGeom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7"/>
            <a:ext cx="7226300" cy="745643"/>
          </a:xfrm>
        </p:spPr>
        <p:txBody>
          <a:bodyPr rtlCol="0" anchor="ctr">
            <a:normAutofit fontScale="90000"/>
          </a:bodyPr>
          <a:lstStyle/>
          <a:p>
            <a:pPr algn="ctr" rtl="0"/>
            <a:r>
              <a:rPr lang="es-ES" dirty="0"/>
              <a:t>XML</a:t>
            </a:r>
            <a:br>
              <a:rPr lang="es-ES" dirty="0"/>
            </a:b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71500" y="1752601"/>
            <a:ext cx="6667499" cy="3606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>
                    <a:lumMod val="95000"/>
                  </a:schemeClr>
                </a:solidFill>
              </a:rPr>
              <a:t>	El XML se puede utilizar para crear nuevos idiomas de Internet</a:t>
            </a:r>
          </a:p>
          <a:p>
            <a:pPr marL="0" indent="0">
              <a:buNone/>
            </a:pPr>
            <a:r>
              <a:rPr lang="es-ES" dirty="0">
                <a:solidFill>
                  <a:schemeClr val="bg1">
                    <a:lumMod val="95000"/>
                  </a:schemeClr>
                </a:solidFill>
              </a:rPr>
              <a:t>	Muchos idiomas nuevos en Internet son creados con XML. Aquí hay algunos ejemplos:</a:t>
            </a:r>
          </a:p>
          <a:p>
            <a:r>
              <a:rPr lang="es-ES" dirty="0">
                <a:solidFill>
                  <a:schemeClr val="bg1">
                    <a:lumMod val="95000"/>
                  </a:schemeClr>
                </a:solidFill>
              </a:rPr>
              <a:t>XHTML;</a:t>
            </a:r>
          </a:p>
          <a:p>
            <a:r>
              <a:rPr lang="es-ES" dirty="0">
                <a:solidFill>
                  <a:schemeClr val="bg1">
                    <a:lumMod val="95000"/>
                  </a:schemeClr>
                </a:solidFill>
              </a:rPr>
              <a:t>WSDL;</a:t>
            </a:r>
          </a:p>
          <a:p>
            <a:r>
              <a:rPr lang="es-ES" dirty="0">
                <a:solidFill>
                  <a:schemeClr val="bg1">
                    <a:lumMod val="95000"/>
                  </a:schemeClr>
                </a:solidFill>
              </a:rPr>
              <a:t>WAP y WML;</a:t>
            </a:r>
          </a:p>
          <a:p>
            <a:r>
              <a:rPr lang="es-ES" dirty="0">
                <a:solidFill>
                  <a:schemeClr val="bg1">
                    <a:lumMod val="95000"/>
                  </a:schemeClr>
                </a:solidFill>
              </a:rPr>
              <a:t>RSS (utilizado en noticias);</a:t>
            </a:r>
          </a:p>
          <a:p>
            <a:r>
              <a:rPr lang="es-ES" dirty="0">
                <a:solidFill>
                  <a:schemeClr val="bg1">
                    <a:lumMod val="95000"/>
                  </a:schemeClr>
                </a:solidFill>
              </a:rPr>
              <a:t>RDF y OWL;</a:t>
            </a:r>
          </a:p>
          <a:p>
            <a:r>
              <a:rPr lang="es-ES" dirty="0">
                <a:solidFill>
                  <a:schemeClr val="bg1">
                    <a:lumMod val="95000"/>
                  </a:schemeClr>
                </a:solidFill>
              </a:rPr>
              <a:t>SMIL.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ángulo 21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A8EDBE71-EA88-464F-9AD4-4D3DFA10C7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4670" t="9470" r="46761" b="53554"/>
          <a:stretch/>
        </p:blipFill>
        <p:spPr>
          <a:xfrm>
            <a:off x="447817" y="686320"/>
            <a:ext cx="5298064" cy="4642918"/>
          </a:xfr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5031B55-3936-4447-8E7B-061D1B13D9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141" r="34023" b="42079"/>
          <a:stretch/>
        </p:blipFill>
        <p:spPr>
          <a:xfrm>
            <a:off x="5976942" y="641753"/>
            <a:ext cx="5838755" cy="454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2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259962-220C-4B6A-9B20-29B84D0AF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Firefox							Google						Edge	</a:t>
            </a:r>
            <a:endParaRPr lang="es-BO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FF2FBF3-4FA1-4FF7-A81B-6EF0CE00B5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140" t="21662" r="2545" b="30036"/>
          <a:stretch/>
        </p:blipFill>
        <p:spPr>
          <a:xfrm>
            <a:off x="-1" y="1886562"/>
            <a:ext cx="12152665" cy="4071326"/>
          </a:xfrm>
        </p:spPr>
      </p:pic>
    </p:spTree>
    <p:extLst>
      <p:ext uri="{BB962C8B-B14F-4D97-AF65-F5344CB8AC3E}">
        <p14:creationId xmlns:p14="http://schemas.microsoft.com/office/powerpoint/2010/main" val="46333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ángulo 21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es-ES" dirty="0">
                <a:solidFill>
                  <a:srgbClr val="FFFEFF"/>
                </a:solidFill>
              </a:rPr>
              <a:t>¿ QUÉ ES JSON?</a:t>
            </a:r>
          </a:p>
        </p:txBody>
      </p:sp>
      <p:sp>
        <p:nvSpPr>
          <p:cNvPr id="9" name="Rectángulo redondeado 8"/>
          <p:cNvSpPr/>
          <p:nvPr/>
        </p:nvSpPr>
        <p:spPr>
          <a:xfrm>
            <a:off x="4158036" y="1181819"/>
            <a:ext cx="7700840" cy="29847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s-MX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JSON </a:t>
            </a:r>
            <a:r>
              <a:rPr lang="es-MX" b="1" i="1" dirty="0"/>
              <a:t>significa </a:t>
            </a:r>
            <a:r>
              <a:rPr lang="es-MX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Script </a:t>
            </a:r>
            <a:r>
              <a:rPr lang="es-MX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</a:t>
            </a:r>
            <a:r>
              <a:rPr lang="es-MX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Notation</a:t>
            </a:r>
            <a:r>
              <a:rPr lang="es-MX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s-MX" dirty="0"/>
              <a:t>Formato ligero y legible para estructurar datos. Su uso principal es transmitir datos del servidor al cliente como alternativa de XML.</a:t>
            </a:r>
          </a:p>
          <a:p>
            <a:pPr algn="ctr">
              <a:lnSpc>
                <a:spcPct val="150000"/>
              </a:lnSpc>
            </a:pPr>
            <a:r>
              <a:rPr lang="es-MX" i="1" dirty="0"/>
              <a:t>Es independiente del idioma</a:t>
            </a:r>
          </a:p>
          <a:p>
            <a:pPr algn="ctr">
              <a:lnSpc>
                <a:spcPct val="150000"/>
              </a:lnSpc>
            </a:pPr>
            <a:r>
              <a:rPr lang="es-MX" i="1" dirty="0"/>
              <a:t>El formato JSON fue especificado originalmente por Douglas </a:t>
            </a:r>
            <a:r>
              <a:rPr lang="es-MX" i="1" dirty="0" err="1"/>
              <a:t>Crockford</a:t>
            </a:r>
            <a:endParaRPr lang="es-MX" i="1" dirty="0"/>
          </a:p>
          <a:p>
            <a:pPr algn="ctr">
              <a:lnSpc>
                <a:spcPct val="150000"/>
              </a:lnSpc>
            </a:pPr>
            <a:endParaRPr lang="es-MX" i="1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17" y="1761870"/>
            <a:ext cx="3400425" cy="1343025"/>
          </a:xfrm>
        </p:spPr>
      </p:pic>
    </p:spTree>
    <p:extLst>
      <p:ext uri="{BB962C8B-B14F-4D97-AF65-F5344CB8AC3E}">
        <p14:creationId xmlns:p14="http://schemas.microsoft.com/office/powerpoint/2010/main" val="317500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 Por qué usar </a:t>
            </a:r>
            <a:r>
              <a:rPr lang="es-MX" dirty="0" err="1"/>
              <a:t>json</a:t>
            </a:r>
            <a:r>
              <a:rPr lang="es-MX" dirty="0"/>
              <a:t>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/>
              <a:t>Un programa de JavaScript puede convertir fácilmente datos JSON en objetos JavaScript.</a:t>
            </a:r>
          </a:p>
          <a:p>
            <a:r>
              <a:rPr lang="es-MX" dirty="0"/>
              <a:t>Dado al formato que tienen se pueden enviar entre computadoras y ser utilizados por cualquier lenguaje de programación.</a:t>
            </a:r>
          </a:p>
          <a:p>
            <a:r>
              <a:rPr lang="es-MX" dirty="0"/>
              <a:t>JSON hace posible almacenar objetos de JavaScript como texto.</a:t>
            </a: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005" y="2228003"/>
            <a:ext cx="5394771" cy="3534844"/>
          </a:xfrm>
        </p:spPr>
      </p:pic>
    </p:spTree>
    <p:extLst>
      <p:ext uri="{BB962C8B-B14F-4D97-AF65-F5344CB8AC3E}">
        <p14:creationId xmlns:p14="http://schemas.microsoft.com/office/powerpoint/2010/main" val="94258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44987" y="5466450"/>
            <a:ext cx="11029615" cy="600556"/>
          </a:xfrm>
        </p:spPr>
        <p:txBody>
          <a:bodyPr>
            <a:normAutofit/>
          </a:bodyPr>
          <a:lstStyle/>
          <a:p>
            <a:r>
              <a:rPr lang="es-MX" sz="2800" dirty="0">
                <a:solidFill>
                  <a:schemeClr val="bg1"/>
                </a:solidFill>
              </a:rPr>
              <a:t>REGLAS DE SINTAXIS </a:t>
            </a:r>
          </a:p>
        </p:txBody>
      </p:sp>
      <p:sp>
        <p:nvSpPr>
          <p:cNvPr id="5" name="CuadroTexto 4"/>
          <p:cNvSpPr txBox="1"/>
          <p:nvPr/>
        </p:nvSpPr>
        <p:spPr>
          <a:xfrm flipH="1">
            <a:off x="7077683" y="896868"/>
            <a:ext cx="6230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Los datos están en pares de clave/valor.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Separados por comas.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Las llaves sostienen objetos.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Los corchetes contienen matrices.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24826" t="12816" r="54147" b="73747"/>
          <a:stretch/>
        </p:blipFill>
        <p:spPr>
          <a:xfrm>
            <a:off x="644987" y="919679"/>
            <a:ext cx="3845387" cy="1382232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5355211" y="1087575"/>
            <a:ext cx="1520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JSON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1860698" y="3031493"/>
            <a:ext cx="1569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JavaScript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/>
          <a:srcRect l="23818" t="9638" r="58508" b="80336"/>
          <a:stretch/>
        </p:blipFill>
        <p:spPr>
          <a:xfrm>
            <a:off x="5259518" y="3031493"/>
            <a:ext cx="3232297" cy="1031358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978246" y="4075031"/>
            <a:ext cx="5181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Archivos JSON: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El tipo de archivo JASON es </a:t>
            </a:r>
            <a:r>
              <a:rPr lang="es-MX" i="1" dirty="0"/>
              <a:t>“.</a:t>
            </a:r>
            <a:r>
              <a:rPr lang="es-MX" i="1" dirty="0" err="1"/>
              <a:t>json</a:t>
            </a:r>
            <a:r>
              <a:rPr lang="es-MX" i="1" dirty="0"/>
              <a:t>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i="1" dirty="0"/>
          </a:p>
        </p:txBody>
      </p:sp>
    </p:spTree>
    <p:extLst>
      <p:ext uri="{BB962C8B-B14F-4D97-AF65-F5344CB8AC3E}">
        <p14:creationId xmlns:p14="http://schemas.microsoft.com/office/powerpoint/2010/main" val="323717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EBC12AA-1C15-4500-BC9C-8EE83A441DE9}">
  <ds:schemaRefs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16c05727-aa75-4e4a-9b5f-8a80a1165891"/>
    <ds:schemaRef ds:uri="http://schemas.microsoft.com/office/infopath/2007/PartnerControls"/>
    <ds:schemaRef ds:uri="http://purl.org/dc/terms/"/>
    <ds:schemaRef ds:uri="http://schemas.microsoft.com/office/2006/documentManagement/types"/>
    <ds:schemaRef ds:uri="71af3243-3dd4-4a8d-8c0d-dd76da1f02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Dividendo para tecnología</Template>
  <TotalTime>0</TotalTime>
  <Words>500</Words>
  <Application>Microsoft Office PowerPoint</Application>
  <PresentationFormat>Panorámica</PresentationFormat>
  <Paragraphs>96</Paragraphs>
  <Slides>15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Arial</vt:lpstr>
      <vt:lpstr>Calibri</vt:lpstr>
      <vt:lpstr>Gill Sans MT</vt:lpstr>
      <vt:lpstr>Wingdings 2</vt:lpstr>
      <vt:lpstr>Dividendo</vt:lpstr>
      <vt:lpstr>XML    Y   JASON</vt:lpstr>
      <vt:lpstr>¿ QUÉ ES XML?</vt:lpstr>
      <vt:lpstr>¿ CUÁL ES LA DIFERENCIA ENTRE XML Y HTML?</vt:lpstr>
      <vt:lpstr>XML </vt:lpstr>
      <vt:lpstr>Presentación de PowerPoint</vt:lpstr>
      <vt:lpstr>Firefox       Google      Edge </vt:lpstr>
      <vt:lpstr>¿ QUÉ ES JSON?</vt:lpstr>
      <vt:lpstr>¿ Por qué usar json?</vt:lpstr>
      <vt:lpstr>Presentación de PowerPoint</vt:lpstr>
      <vt:lpstr>VALORES JSON</vt:lpstr>
      <vt:lpstr>JSON frente a xml</vt:lpstr>
      <vt:lpstr>ANÁLISIS DE JSON</vt:lpstr>
      <vt:lpstr>Presentación de PowerPoint</vt:lpstr>
      <vt:lpstr>Presentación de PowerPoint</vt:lpstr>
      <vt:lpstr>Gracias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2022-02-15T20:35:58Z</dcterms:created>
  <dcterms:modified xsi:type="dcterms:W3CDTF">2022-03-02T12:22:46Z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